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8"/>
  </p:notesMasterIdLst>
  <p:handoutMasterIdLst>
    <p:handoutMasterId r:id="rId9"/>
  </p:handoutMasterIdLst>
  <p:sldIdLst>
    <p:sldId id="1019" r:id="rId2"/>
    <p:sldId id="1087" r:id="rId3"/>
    <p:sldId id="1034" r:id="rId4"/>
    <p:sldId id="1076" r:id="rId5"/>
    <p:sldId id="1093" r:id="rId6"/>
    <p:sldId id="109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3FB7FF"/>
    <a:srgbClr val="3F137F"/>
    <a:srgbClr val="9E6FE9"/>
    <a:srgbClr val="EDAC5D"/>
    <a:srgbClr val="D7EDFE"/>
    <a:srgbClr val="F3F8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897" autoAdjust="0"/>
    <p:restoredTop sz="77959" autoAdjust="0"/>
  </p:normalViewPr>
  <p:slideViewPr>
    <p:cSldViewPr snapToGrid="0" snapToObjects="1">
      <p:cViewPr varScale="1">
        <p:scale>
          <a:sx n="98" d="100"/>
          <a:sy n="98" d="100"/>
        </p:scale>
        <p:origin x="936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84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5576"/>
    </p:cViewPr>
  </p:sorterViewPr>
  <p:notesViewPr>
    <p:cSldViewPr snapToGrid="0" snapToObjects="1">
      <p:cViewPr varScale="1">
        <p:scale>
          <a:sx n="99" d="100"/>
          <a:sy n="99" d="100"/>
        </p:scale>
        <p:origin x="306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E2990-127F-FB45-BBBF-23B419BB1D0A}" type="datetimeFigureOut">
              <a:rPr lang="en-US" smtClean="0"/>
              <a:t>4/27/22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3D87FA-8A83-2E44-B19D-31E1068AB8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6463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57BDC-AF86-D342-8F3B-A7F4585475A0}" type="datetimeFigureOut">
              <a:rPr lang="en-US" smtClean="0"/>
              <a:t>4/27/22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8A9FB-EF6D-9740-99B5-F90D9DAC64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7167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48A9FB-EF6D-9740-99B5-F90D9DAC64D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828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8A9FB-EF6D-9740-99B5-F90D9DAC64D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678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8A9FB-EF6D-9740-99B5-F90D9DAC64D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003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8A9FB-EF6D-9740-99B5-F90D9DAC64D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267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8A9FB-EF6D-9740-99B5-F90D9DAC64D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634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493F5EAD-FC57-9D43-BF4C-A0D0833193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FAFDD9E-90C9-B04E-BE5B-A0E6C576D3E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73400" y="5756487"/>
            <a:ext cx="2898997" cy="555799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96ADD15-AFFB-924B-9817-7C5055554BE3}"/>
              </a:ext>
            </a:extLst>
          </p:cNvPr>
          <p:cNvCxnSpPr>
            <a:cxnSpLocks/>
          </p:cNvCxnSpPr>
          <p:nvPr userDrawn="1"/>
        </p:nvCxnSpPr>
        <p:spPr>
          <a:xfrm flipV="1">
            <a:off x="848299" y="1259752"/>
            <a:ext cx="0" cy="892367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5FC905C-3F05-044A-AAA7-B0F73157DF8F}"/>
              </a:ext>
            </a:extLst>
          </p:cNvPr>
          <p:cNvSpPr txBox="1"/>
          <p:nvPr userDrawn="1"/>
        </p:nvSpPr>
        <p:spPr>
          <a:xfrm>
            <a:off x="663633" y="559353"/>
            <a:ext cx="369332" cy="56852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FF3AFEA-271B-EC4F-A738-D55CD27A57A3}"/>
              </a:ext>
            </a:extLst>
          </p:cNvPr>
          <p:cNvSpPr txBox="1">
            <a:spLocks/>
          </p:cNvSpPr>
          <p:nvPr userDrawn="1"/>
        </p:nvSpPr>
        <p:spPr>
          <a:xfrm>
            <a:off x="720000" y="3840320"/>
            <a:ext cx="6633701" cy="584775"/>
          </a:xfrm>
          <a:prstGeom prst="rect">
            <a:avLst/>
          </a:prstGeom>
        </p:spPr>
        <p:txBody>
          <a:bodyPr vert="horz" wrap="square" lIns="91440" tIns="45720" rIns="91440" bIns="45720" rtlCol="0" anchor="b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200" dirty="0"/>
              <a:t>During COVID-19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5DDB0D0B-5099-D94A-89AA-1F2B029E8B92}"/>
              </a:ext>
            </a:extLst>
          </p:cNvPr>
          <p:cNvSpPr txBox="1">
            <a:spLocks/>
          </p:cNvSpPr>
          <p:nvPr userDrawn="1"/>
        </p:nvSpPr>
        <p:spPr>
          <a:xfrm>
            <a:off x="720000" y="2272510"/>
            <a:ext cx="6633701" cy="156966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4800" dirty="0"/>
              <a:t>Family Recovery Journey</a:t>
            </a:r>
          </a:p>
        </p:txBody>
      </p:sp>
    </p:spTree>
    <p:extLst>
      <p:ext uri="{BB962C8B-B14F-4D97-AF65-F5344CB8AC3E}">
        <p14:creationId xmlns:p14="http://schemas.microsoft.com/office/powerpoint/2010/main" val="3794628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mper-gener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B669E7-EB3F-B040-883A-819BF9B756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FAFDD9E-90C9-B04E-BE5B-A0E6C576D3E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52665" y="5756487"/>
            <a:ext cx="2898997" cy="555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191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000" y="540000"/>
            <a:ext cx="10952400" cy="595695"/>
          </a:xfrm>
        </p:spPr>
        <p:txBody>
          <a:bodyPr anchor="t" anchorCtr="0">
            <a:spAutoFit/>
          </a:bodyPr>
          <a:lstStyle>
            <a:lvl1pPr algn="l">
              <a:defRPr sz="3200">
                <a:solidFill>
                  <a:srgbClr val="3F137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078B4FBC-B548-EF43-9FF7-F7C5C948F1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6637" y="6523265"/>
            <a:ext cx="3860800" cy="21544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© Copyright 2020 Schizophrenia Society of Canada.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45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001" y="540000"/>
            <a:ext cx="3860800" cy="1077218"/>
          </a:xfrm>
        </p:spPr>
        <p:txBody>
          <a:bodyPr wrap="square" anchor="t" anchorCtr="0">
            <a:spAutoFit/>
          </a:bodyPr>
          <a:lstStyle>
            <a:lvl1pPr algn="l">
              <a:defRPr sz="3200">
                <a:solidFill>
                  <a:srgbClr val="3F137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CBE185F7-F7D0-AD45-9EEF-B938C3C0ED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6637" y="6523265"/>
            <a:ext cx="3860800" cy="21544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© Copyright 2020 Schizophrenia Society of Canada.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852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-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000" y="540000"/>
            <a:ext cx="9370648" cy="595695"/>
          </a:xfrm>
        </p:spPr>
        <p:txBody>
          <a:bodyPr wrap="square" anchor="t" anchorCtr="0">
            <a:spAutoFit/>
          </a:bodyPr>
          <a:lstStyle>
            <a:lvl1pPr algn="l">
              <a:defRPr sz="3200">
                <a:solidFill>
                  <a:srgbClr val="3F137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CBE185F7-F7D0-AD45-9EEF-B938C3C0ED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6637" y="6523265"/>
            <a:ext cx="3860800" cy="21544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© Copyright 2020 Schizophrenia Society of Canada.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49301A-D8F3-3C41-BF3D-7BB1DE4403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50500" y="0"/>
            <a:ext cx="1841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677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-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000" y="540000"/>
            <a:ext cx="5466000" cy="595695"/>
          </a:xfrm>
        </p:spPr>
        <p:txBody>
          <a:bodyPr wrap="square" anchor="t" anchorCtr="0">
            <a:spAutoFit/>
          </a:bodyPr>
          <a:lstStyle>
            <a:lvl1pPr algn="l">
              <a:defRPr sz="3200">
                <a:solidFill>
                  <a:srgbClr val="3F137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CBE185F7-F7D0-AD45-9EEF-B938C3C0ED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6637" y="6523265"/>
            <a:ext cx="3860800" cy="21544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© Copyright 2020 Schizophrenia Society of Canada.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A59BC2E-8A92-8D48-BF7A-D815FB1D57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04000" y="14352"/>
            <a:ext cx="558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507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hoto-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000" y="540000"/>
            <a:ext cx="5466000" cy="595695"/>
          </a:xfrm>
        </p:spPr>
        <p:txBody>
          <a:bodyPr wrap="square" anchor="t" anchorCtr="0">
            <a:spAutoFit/>
          </a:bodyPr>
          <a:lstStyle>
            <a:lvl1pPr algn="l">
              <a:defRPr sz="3200">
                <a:solidFill>
                  <a:srgbClr val="3F137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CBE185F7-F7D0-AD45-9EEF-B938C3C0ED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6637" y="6523265"/>
            <a:ext cx="3860800" cy="21544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© Copyright 2020 Schizophrenia Society of Canada.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A59BC2E-8A92-8D48-BF7A-D815FB1D57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04000" y="14352"/>
            <a:ext cx="558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148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7F65B415-D0A7-D742-8E94-E29A6CBE6B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6637" y="6523265"/>
            <a:ext cx="3860800" cy="21544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© Copyright 2020 Schizophrenia Society of Canada.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936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body" idx="1" hasCustomPrompt="1"/>
          </p:nvPr>
        </p:nvSpPr>
        <p:spPr>
          <a:xfrm>
            <a:off x="609600" y="1600201"/>
            <a:ext cx="10972800" cy="1551194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BCDAFBB8-9F50-8D4B-BD08-487D9446DB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6637" y="6523265"/>
            <a:ext cx="3860800" cy="21544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© Copyright 2020 Schizophrenia Society of Canada.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3AE9CCF-C36A-5343-8D64-66203158D582}"/>
              </a:ext>
            </a:extLst>
          </p:cNvPr>
          <p:cNvSpPr txBox="1">
            <a:spLocks/>
          </p:cNvSpPr>
          <p:nvPr userDrawn="1"/>
        </p:nvSpPr>
        <p:spPr>
          <a:xfrm>
            <a:off x="630000" y="540000"/>
            <a:ext cx="10952400" cy="59569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F137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502184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59569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B72A690F-BE3F-A042-B929-8EBA483DAD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6637" y="6523265"/>
            <a:ext cx="3860800" cy="21544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© Copyright 2020 Schizophrenia Society of Canada.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273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38" r:id="rId2"/>
    <p:sldLayoutId id="2147483722" r:id="rId3"/>
    <p:sldLayoutId id="2147483734" r:id="rId4"/>
    <p:sldLayoutId id="2147483735" r:id="rId5"/>
    <p:sldLayoutId id="2147483736" r:id="rId6"/>
    <p:sldLayoutId id="2147483737" r:id="rId7"/>
    <p:sldLayoutId id="2147483727" r:id="rId8"/>
    <p:sldLayoutId id="2147483732" r:id="rId9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3F137F"/>
        </a:buClr>
        <a:buSzPct val="75000"/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3F137F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3F137F"/>
        </a:buClr>
        <a:buFont typeface="Arial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3F137F"/>
        </a:buClr>
        <a:buFont typeface="Arial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3F137F"/>
        </a:buClr>
        <a:buFont typeface="Arial"/>
        <a:buChar char="»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reativecommons.org/licenses/by-nc/3.0/" TargetMode="External"/><Relationship Id="rId5" Type="http://schemas.openxmlformats.org/officeDocument/2006/relationships/hyperlink" Target="https://www.icuregswe.org/en/data--results/covid-19-in-swedish-intensive-care/" TargetMode="External"/><Relationship Id="rId4" Type="http://schemas.openxmlformats.org/officeDocument/2006/relationships/hyperlink" Target="http://pauldunay.com/b2b-marketing-needs-to-curate-a-vibrant-community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mentalhealthcommission.ca/English/provincial-and-territorial-covid-19-resources" TargetMode="External"/><Relationship Id="rId4" Type="http://schemas.openxmlformats.org/officeDocument/2006/relationships/image" Target="../media/image7.tif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4127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C232763-61E8-EE41-9957-782B0079D82D}"/>
              </a:ext>
            </a:extLst>
          </p:cNvPr>
          <p:cNvSpPr txBox="1">
            <a:spLocks/>
          </p:cNvSpPr>
          <p:nvPr/>
        </p:nvSpPr>
        <p:spPr>
          <a:xfrm>
            <a:off x="693500" y="3000500"/>
            <a:ext cx="5262800" cy="857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US" sz="4200" dirty="0">
                <a:solidFill>
                  <a:schemeClr val="bg1"/>
                </a:solidFill>
              </a:rPr>
              <a:t>Session 1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74A46ACC-11B6-FA41-9EC4-50B693CB4817}"/>
              </a:ext>
            </a:extLst>
          </p:cNvPr>
          <p:cNvSpPr txBox="1">
            <a:spLocks/>
          </p:cNvSpPr>
          <p:nvPr/>
        </p:nvSpPr>
        <p:spPr>
          <a:xfrm>
            <a:off x="693500" y="3772396"/>
            <a:ext cx="5262800" cy="857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US" sz="2400" dirty="0">
                <a:solidFill>
                  <a:schemeClr val="bg1"/>
                </a:solidFill>
              </a:rPr>
              <a:t>COVID-19 Slides</a:t>
            </a:r>
          </a:p>
        </p:txBody>
      </p:sp>
    </p:spTree>
    <p:extLst>
      <p:ext uri="{BB962C8B-B14F-4D97-AF65-F5344CB8AC3E}">
        <p14:creationId xmlns:p14="http://schemas.microsoft.com/office/powerpoint/2010/main" val="3896714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30000" y="1070139"/>
            <a:ext cx="5466000" cy="1569660"/>
          </a:xfrm>
        </p:spPr>
        <p:txBody>
          <a:bodyPr>
            <a:spAutoFit/>
          </a:bodyPr>
          <a:lstStyle/>
          <a:p>
            <a:r>
              <a:rPr lang="en-US" dirty="0"/>
              <a:t>Impacts of COVID-19 on people with existing psychosis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294D6D5-6FA7-1E4F-B5FC-947930F12CA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30000" y="3119438"/>
            <a:ext cx="4195763" cy="2668423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May experience increased risk of: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Adverse symptoms or treatment outcomes of COVID-19</a:t>
            </a:r>
          </a:p>
          <a:p>
            <a:pPr>
              <a:lnSpc>
                <a:spcPct val="90000"/>
              </a:lnSpc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Transmission of COVID-19</a:t>
            </a:r>
          </a:p>
          <a:p>
            <a:pPr>
              <a:lnSpc>
                <a:spcPct val="90000"/>
              </a:lnSpc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Being impacted by the psychosocial impacts of COVID-19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3A41804-4082-154E-BC11-1286E16751D9}"/>
              </a:ext>
            </a:extLst>
          </p:cNvPr>
          <p:cNvCxnSpPr>
            <a:cxnSpLocks/>
          </p:cNvCxnSpPr>
          <p:nvPr/>
        </p:nvCxnSpPr>
        <p:spPr>
          <a:xfrm>
            <a:off x="744300" y="4441774"/>
            <a:ext cx="39801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6C9493A-5213-174D-BB06-DEA526A08D45}"/>
              </a:ext>
            </a:extLst>
          </p:cNvPr>
          <p:cNvGrpSpPr/>
          <p:nvPr/>
        </p:nvGrpSpPr>
        <p:grpSpPr>
          <a:xfrm>
            <a:off x="11442700" y="6291262"/>
            <a:ext cx="749300" cy="571500"/>
            <a:chOff x="11442700" y="6279050"/>
            <a:chExt cx="749300" cy="571500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27737318-9772-8F46-BA3D-F7C969FF967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442700" y="6279050"/>
              <a:ext cx="749300" cy="571500"/>
            </a:xfrm>
            <a:prstGeom prst="rect">
              <a:avLst/>
            </a:prstGeom>
          </p:spPr>
        </p:pic>
        <p:sp>
          <p:nvSpPr>
            <p:cNvPr id="22" name="Slide Number Placeholder 5">
              <a:extLst>
                <a:ext uri="{FF2B5EF4-FFF2-40B4-BE49-F238E27FC236}">
                  <a16:creationId xmlns:a16="http://schemas.microsoft.com/office/drawing/2014/main" id="{660382B6-1D5B-694D-A293-75E50F600B25}"/>
                </a:ext>
              </a:extLst>
            </p:cNvPr>
            <p:cNvSpPr txBox="1">
              <a:spLocks/>
            </p:cNvSpPr>
            <p:nvPr/>
          </p:nvSpPr>
          <p:spPr>
            <a:xfrm>
              <a:off x="11691541" y="6429862"/>
              <a:ext cx="383822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ctr" defTabSz="457200" rtl="0" eaLnBrk="1" latinLnBrk="0" hangingPunct="1">
                <a:defRPr sz="800" b="1" kern="1200">
                  <a:solidFill>
                    <a:srgbClr val="3F137F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fld id="{FF851279-A9C5-CB48-B5DC-9EC25BACB467}" type="slidenum">
                <a:rPr lang="en-US" smtClean="0">
                  <a:solidFill>
                    <a:schemeClr val="bg1"/>
                  </a:solidFill>
                </a:rPr>
                <a:pPr/>
                <a:t>3</a:t>
              </a:fld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347C4E1-4477-AA4A-87E9-5358E4C8FCDD}"/>
              </a:ext>
            </a:extLst>
          </p:cNvPr>
          <p:cNvCxnSpPr>
            <a:cxnSpLocks/>
          </p:cNvCxnSpPr>
          <p:nvPr/>
        </p:nvCxnSpPr>
        <p:spPr>
          <a:xfrm>
            <a:off x="744300" y="5035540"/>
            <a:ext cx="39801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8483AC2-0F71-E446-AA7E-7CCA08CED7AE}"/>
              </a:ext>
            </a:extLst>
          </p:cNvPr>
          <p:cNvGrpSpPr/>
          <p:nvPr/>
        </p:nvGrpSpPr>
        <p:grpSpPr>
          <a:xfrm>
            <a:off x="6532982" y="6080480"/>
            <a:ext cx="3733800" cy="417520"/>
            <a:chOff x="3962400" y="3111500"/>
            <a:chExt cx="3733800" cy="417520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765F592-D79E-1B44-A76D-7994686C9946}"/>
                </a:ext>
              </a:extLst>
            </p:cNvPr>
            <p:cNvSpPr/>
            <p:nvPr/>
          </p:nvSpPr>
          <p:spPr>
            <a:xfrm>
              <a:off x="3962400" y="3111500"/>
              <a:ext cx="3733800" cy="417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626F56F-EB6D-534D-BF1A-794C4C5F3130}"/>
                </a:ext>
              </a:extLst>
            </p:cNvPr>
            <p:cNvSpPr txBox="1"/>
            <p:nvPr/>
          </p:nvSpPr>
          <p:spPr>
            <a:xfrm>
              <a:off x="4114800" y="3198168"/>
              <a:ext cx="34391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solidFill>
                    <a:srgbClr val="9E6FE9"/>
                  </a:solidFill>
                  <a:latin typeface="Arial" panose="020B0604020202020204" pitchFamily="34" charset="0"/>
                  <a:hlinkClick r:id="rId4" tooltip="https://stevemouldey.wordpress.com/2014/07/14/why-does-education-have-so-many-chicken-and-egg-arguments/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This </a:t>
              </a:r>
              <a:r>
                <a:rPr lang="en-US" altLang="en-US" sz="900" dirty="0">
                  <a:solidFill>
                    <a:srgbClr val="9E6FE9"/>
                  </a:solidFill>
                  <a:latin typeface="Arial" panose="020B0604020202020204" pitchFamily="34" charset="0"/>
                  <a:hlinkClick r:id="rId5" tooltip="https://stevemouldey.wordpress.com/2014/07/14/why-does-education-have-so-many-chicken-and-egg-arguments/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Photo</a:t>
              </a:r>
              <a:r>
                <a:rPr lang="en-US" altLang="en-US" sz="900" dirty="0">
                  <a:solidFill>
                    <a:srgbClr val="9E6FE9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900" dirty="0">
                  <a:latin typeface="Arial" panose="020B0604020202020204" pitchFamily="34" charset="0"/>
                </a:rPr>
                <a:t>by Unknown Author is licensed under </a:t>
              </a:r>
              <a:r>
                <a:rPr lang="en-US" altLang="en-US" sz="900" dirty="0">
                  <a:solidFill>
                    <a:srgbClr val="9E6FE9"/>
                  </a:solidFill>
                  <a:latin typeface="Arial" panose="020B0604020202020204" pitchFamily="34" charset="0"/>
                  <a:hlinkClick r:id="rId6" tooltip="https://creativecommons.org/licenses/by-nc/3.0/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CC BY-NC</a:t>
              </a:r>
              <a:endParaRPr lang="en-US" altLang="en-US" sz="900" dirty="0">
                <a:solidFill>
                  <a:srgbClr val="9E6FE9"/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720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538A612-1F7E-4446-8A0E-A27943C50BC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04000" y="0"/>
            <a:ext cx="5588000" cy="6858000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26C9493A-5213-174D-BB06-DEA526A08D45}"/>
              </a:ext>
            </a:extLst>
          </p:cNvPr>
          <p:cNvGrpSpPr/>
          <p:nvPr/>
        </p:nvGrpSpPr>
        <p:grpSpPr>
          <a:xfrm>
            <a:off x="11442700" y="6291262"/>
            <a:ext cx="749300" cy="571500"/>
            <a:chOff x="11442700" y="6279050"/>
            <a:chExt cx="749300" cy="571500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27737318-9772-8F46-BA3D-F7C969FF967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442700" y="6279050"/>
              <a:ext cx="749300" cy="571500"/>
            </a:xfrm>
            <a:prstGeom prst="rect">
              <a:avLst/>
            </a:prstGeom>
          </p:spPr>
        </p:pic>
        <p:sp>
          <p:nvSpPr>
            <p:cNvPr id="22" name="Slide Number Placeholder 5">
              <a:extLst>
                <a:ext uri="{FF2B5EF4-FFF2-40B4-BE49-F238E27FC236}">
                  <a16:creationId xmlns:a16="http://schemas.microsoft.com/office/drawing/2014/main" id="{660382B6-1D5B-694D-A293-75E50F600B25}"/>
                </a:ext>
              </a:extLst>
            </p:cNvPr>
            <p:cNvSpPr txBox="1">
              <a:spLocks/>
            </p:cNvSpPr>
            <p:nvPr/>
          </p:nvSpPr>
          <p:spPr>
            <a:xfrm>
              <a:off x="11691541" y="6429862"/>
              <a:ext cx="383822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ctr" defTabSz="457200" rtl="0" eaLnBrk="1" latinLnBrk="0" hangingPunct="1">
                <a:defRPr sz="800" b="1" kern="1200">
                  <a:solidFill>
                    <a:srgbClr val="3F137F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fld id="{FF851279-A9C5-CB48-B5DC-9EC25BACB467}" type="slidenum">
                <a:rPr lang="en-US" smtClean="0">
                  <a:solidFill>
                    <a:schemeClr val="bg1"/>
                  </a:solidFill>
                </a:rPr>
                <a:pPr/>
                <a:t>4</a:t>
              </a:fld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Title 2">
            <a:extLst>
              <a:ext uri="{FF2B5EF4-FFF2-40B4-BE49-F238E27FC236}">
                <a16:creationId xmlns:a16="http://schemas.microsoft.com/office/drawing/2014/main" id="{5BF50BC6-D771-B443-8E30-ABE3AF753BCA}"/>
              </a:ext>
            </a:extLst>
          </p:cNvPr>
          <p:cNvSpPr txBox="1">
            <a:spLocks/>
          </p:cNvSpPr>
          <p:nvPr/>
        </p:nvSpPr>
        <p:spPr>
          <a:xfrm>
            <a:off x="630000" y="2201622"/>
            <a:ext cx="5244327" cy="1077218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F137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Online and Virtual Mental Health Services</a:t>
            </a:r>
            <a:endParaRPr lang="en-CA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F5C041-D6B1-5448-ACD3-57F13E49F7C9}"/>
              </a:ext>
            </a:extLst>
          </p:cNvPr>
          <p:cNvSpPr/>
          <p:nvPr/>
        </p:nvSpPr>
        <p:spPr>
          <a:xfrm>
            <a:off x="630000" y="4086500"/>
            <a:ext cx="546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dirty="0">
                <a:solidFill>
                  <a:srgbClr val="9E6FE9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https://www.mentalhealthcommission.ca/English/provincial-and-territorial-covid-19-resources</a:t>
            </a:r>
            <a:r>
              <a:rPr lang="en-CA" sz="1400" dirty="0">
                <a:solidFill>
                  <a:srgbClr val="9E6FE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5E5505-621D-DC4B-BA61-7B5983A0C62D}"/>
              </a:ext>
            </a:extLst>
          </p:cNvPr>
          <p:cNvSpPr txBox="1"/>
          <p:nvPr/>
        </p:nvSpPr>
        <p:spPr>
          <a:xfrm>
            <a:off x="630000" y="3778723"/>
            <a:ext cx="27190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For regional information visit:</a:t>
            </a:r>
          </a:p>
        </p:txBody>
      </p:sp>
    </p:spTree>
    <p:extLst>
      <p:ext uri="{BB962C8B-B14F-4D97-AF65-F5344CB8AC3E}">
        <p14:creationId xmlns:p14="http://schemas.microsoft.com/office/powerpoint/2010/main" val="3246093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2CB9F3FD-D7E6-C34B-8AC0-9C620CE8C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000" y="540000"/>
            <a:ext cx="10952400" cy="595695"/>
          </a:xfrm>
        </p:spPr>
        <p:txBody>
          <a:bodyPr>
            <a:normAutofit/>
          </a:bodyPr>
          <a:lstStyle/>
          <a:p>
            <a:r>
              <a:rPr lang="en-US" dirty="0"/>
              <a:t>Changes to Emergency and Crisis Services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E3E0D3D-09A2-914D-8E3F-108B4FF79238}"/>
              </a:ext>
            </a:extLst>
          </p:cNvPr>
          <p:cNvSpPr txBox="1">
            <a:spLocks/>
          </p:cNvSpPr>
          <p:nvPr/>
        </p:nvSpPr>
        <p:spPr>
          <a:xfrm>
            <a:off x="1296224" y="4779372"/>
            <a:ext cx="1999706" cy="6463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3F137F"/>
              </a:buClr>
              <a:buSzPct val="75000"/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3F137F"/>
              </a:buClr>
              <a:buFont typeface="Arial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3F137F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3F137F"/>
              </a:buClr>
              <a:buFont typeface="Arial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3F137F"/>
              </a:buClr>
              <a:buFont typeface="Arial"/>
              <a:buChar char="»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dirty="0"/>
              <a:t>Emergency Rooms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07018BD-C62C-7A4A-8C5C-F4CB9814B87D}"/>
              </a:ext>
            </a:extLst>
          </p:cNvPr>
          <p:cNvSpPr txBox="1">
            <a:spLocks/>
          </p:cNvSpPr>
          <p:nvPr/>
        </p:nvSpPr>
        <p:spPr>
          <a:xfrm>
            <a:off x="8896070" y="4779372"/>
            <a:ext cx="1999706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3F137F"/>
              </a:buClr>
              <a:buSzPct val="75000"/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3F137F"/>
              </a:buClr>
              <a:buFont typeface="Arial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3F137F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3F137F"/>
              </a:buClr>
              <a:buFont typeface="Arial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3F137F"/>
              </a:buClr>
              <a:buFont typeface="Arial"/>
              <a:buChar char="»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dirty="0"/>
              <a:t>Crisis Centres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4DA77C1-A245-C843-BDC1-F467CE22C0BB}"/>
              </a:ext>
            </a:extLst>
          </p:cNvPr>
          <p:cNvSpPr txBox="1">
            <a:spLocks/>
          </p:cNvSpPr>
          <p:nvPr/>
        </p:nvSpPr>
        <p:spPr>
          <a:xfrm>
            <a:off x="5096147" y="4779372"/>
            <a:ext cx="1999706" cy="6463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3F137F"/>
              </a:buClr>
              <a:buSzPct val="75000"/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3F137F"/>
              </a:buClr>
              <a:buFont typeface="Arial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3F137F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3F137F"/>
              </a:buClr>
              <a:buFont typeface="Arial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3F137F"/>
              </a:buClr>
              <a:buFont typeface="Arial"/>
              <a:buChar char="»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dirty="0"/>
              <a:t>Crisis Phone Lines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05592D2-C821-DA42-9994-D56D810C58E4}"/>
              </a:ext>
            </a:extLst>
          </p:cNvPr>
          <p:cNvGrpSpPr/>
          <p:nvPr/>
        </p:nvGrpSpPr>
        <p:grpSpPr>
          <a:xfrm>
            <a:off x="11442700" y="6291262"/>
            <a:ext cx="749300" cy="571500"/>
            <a:chOff x="11442700" y="6279050"/>
            <a:chExt cx="749300" cy="571500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54E93B10-6A12-F243-BBC5-96FD145C68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442700" y="6279050"/>
              <a:ext cx="749300" cy="571500"/>
            </a:xfrm>
            <a:prstGeom prst="rect">
              <a:avLst/>
            </a:prstGeom>
          </p:spPr>
        </p:pic>
        <p:sp>
          <p:nvSpPr>
            <p:cNvPr id="24" name="Slide Number Placeholder 5">
              <a:extLst>
                <a:ext uri="{FF2B5EF4-FFF2-40B4-BE49-F238E27FC236}">
                  <a16:creationId xmlns:a16="http://schemas.microsoft.com/office/drawing/2014/main" id="{2056AB20-59DF-E945-9E8E-D604344939DF}"/>
                </a:ext>
              </a:extLst>
            </p:cNvPr>
            <p:cNvSpPr txBox="1">
              <a:spLocks/>
            </p:cNvSpPr>
            <p:nvPr/>
          </p:nvSpPr>
          <p:spPr>
            <a:xfrm>
              <a:off x="11691541" y="6429862"/>
              <a:ext cx="383822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ctr" defTabSz="457200" rtl="0" eaLnBrk="1" latinLnBrk="0" hangingPunct="1">
                <a:defRPr sz="800" b="1" kern="1200">
                  <a:solidFill>
                    <a:srgbClr val="3F137F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fld id="{FF851279-A9C5-CB48-B5DC-9EC25BACB467}" type="slidenum">
                <a:rPr lang="en-US" smtClean="0">
                  <a:solidFill>
                    <a:schemeClr val="bg1"/>
                  </a:solidFill>
                </a:rPr>
                <a:pPr/>
                <a:t>5</a:t>
              </a:fld>
              <a:endParaRPr lang="en-US" dirty="0">
                <a:solidFill>
                  <a:schemeClr val="bg1"/>
                </a:solidFill>
              </a:endParaRPr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86A4815C-E42F-4745-98DD-DA4B1D7445A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38490" y="2358591"/>
            <a:ext cx="2590800" cy="214081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E73B755-3E69-8845-B3B8-B97217D0D365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87641" y="2425700"/>
            <a:ext cx="2318737" cy="20066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5FD987A2-1ABD-A640-A43F-BECD954B3DBB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81550" y="2340068"/>
            <a:ext cx="2628900" cy="2177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519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2CB9F3FD-D7E6-C34B-8AC0-9C620CE8C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000" y="540000"/>
            <a:ext cx="10952400" cy="595695"/>
          </a:xfrm>
        </p:spPr>
        <p:txBody>
          <a:bodyPr>
            <a:normAutofit/>
          </a:bodyPr>
          <a:lstStyle/>
          <a:p>
            <a:r>
              <a:rPr lang="en-US" dirty="0"/>
              <a:t>Accessing Medication During COVID-19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E3E0D3D-09A2-914D-8E3F-108B4FF79238}"/>
              </a:ext>
            </a:extLst>
          </p:cNvPr>
          <p:cNvSpPr txBox="1">
            <a:spLocks/>
          </p:cNvSpPr>
          <p:nvPr/>
        </p:nvSpPr>
        <p:spPr>
          <a:xfrm>
            <a:off x="1024773" y="1995465"/>
            <a:ext cx="2773235" cy="4616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3F137F"/>
              </a:buClr>
              <a:buSzPct val="75000"/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3F137F"/>
              </a:buClr>
              <a:buFont typeface="Arial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3F137F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3F137F"/>
              </a:buClr>
              <a:buFont typeface="Arial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3F137F"/>
              </a:buClr>
              <a:buFont typeface="Arial"/>
              <a:buChar char="»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2400" dirty="0"/>
              <a:t>Supply Shortages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07018BD-C62C-7A4A-8C5C-F4CB9814B87D}"/>
              </a:ext>
            </a:extLst>
          </p:cNvPr>
          <p:cNvSpPr txBox="1">
            <a:spLocks/>
          </p:cNvSpPr>
          <p:nvPr/>
        </p:nvSpPr>
        <p:spPr>
          <a:xfrm>
            <a:off x="1699104" y="4793281"/>
            <a:ext cx="2576944" cy="4616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3F137F"/>
              </a:buClr>
              <a:buSzPct val="75000"/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3F137F"/>
              </a:buClr>
              <a:buFont typeface="Arial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3F137F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3F137F"/>
              </a:buClr>
              <a:buFont typeface="Arial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3F137F"/>
              </a:buClr>
              <a:buFont typeface="Arial"/>
              <a:buChar char="»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2400" dirty="0"/>
              <a:t>Social Distancing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4DA77C1-A245-C843-BDC1-F467CE22C0BB}"/>
              </a:ext>
            </a:extLst>
          </p:cNvPr>
          <p:cNvSpPr txBox="1">
            <a:spLocks/>
          </p:cNvSpPr>
          <p:nvPr/>
        </p:nvSpPr>
        <p:spPr>
          <a:xfrm>
            <a:off x="798026" y="3504484"/>
            <a:ext cx="3628018" cy="4616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3F137F"/>
              </a:buClr>
              <a:buSzPct val="75000"/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3F137F"/>
              </a:buClr>
              <a:buFont typeface="Arial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3F137F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3F137F"/>
              </a:buClr>
              <a:buFont typeface="Arial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3F137F"/>
              </a:buClr>
              <a:buFont typeface="Arial"/>
              <a:buChar char="»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2400" dirty="0"/>
              <a:t>Longer Processing Times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05592D2-C821-DA42-9994-D56D810C58E4}"/>
              </a:ext>
            </a:extLst>
          </p:cNvPr>
          <p:cNvGrpSpPr/>
          <p:nvPr/>
        </p:nvGrpSpPr>
        <p:grpSpPr>
          <a:xfrm>
            <a:off x="11442700" y="6291262"/>
            <a:ext cx="749300" cy="571500"/>
            <a:chOff x="11442700" y="6279050"/>
            <a:chExt cx="749300" cy="571500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54E93B10-6A12-F243-BBC5-96FD145C68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442700" y="6279050"/>
              <a:ext cx="749300" cy="571500"/>
            </a:xfrm>
            <a:prstGeom prst="rect">
              <a:avLst/>
            </a:prstGeom>
          </p:spPr>
        </p:pic>
        <p:sp>
          <p:nvSpPr>
            <p:cNvPr id="24" name="Slide Number Placeholder 5">
              <a:extLst>
                <a:ext uri="{FF2B5EF4-FFF2-40B4-BE49-F238E27FC236}">
                  <a16:creationId xmlns:a16="http://schemas.microsoft.com/office/drawing/2014/main" id="{2056AB20-59DF-E945-9E8E-D604344939DF}"/>
                </a:ext>
              </a:extLst>
            </p:cNvPr>
            <p:cNvSpPr txBox="1">
              <a:spLocks/>
            </p:cNvSpPr>
            <p:nvPr/>
          </p:nvSpPr>
          <p:spPr>
            <a:xfrm>
              <a:off x="11691541" y="6429862"/>
              <a:ext cx="383822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ctr" defTabSz="457200" rtl="0" eaLnBrk="1" latinLnBrk="0" hangingPunct="1">
                <a:defRPr sz="800" b="1" kern="1200">
                  <a:solidFill>
                    <a:srgbClr val="3F137F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fld id="{FF851279-A9C5-CB48-B5DC-9EC25BACB467}" type="slidenum">
                <a:rPr lang="en-US" smtClean="0">
                  <a:solidFill>
                    <a:schemeClr val="bg1"/>
                  </a:solidFill>
                </a:rPr>
                <a:pPr/>
                <a:t>6</a:t>
              </a:fld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008B5D92-2ABC-5345-A597-A17E0A3EABCB}"/>
              </a:ext>
            </a:extLst>
          </p:cNvPr>
          <p:cNvSpPr txBox="1">
            <a:spLocks/>
          </p:cNvSpPr>
          <p:nvPr/>
        </p:nvSpPr>
        <p:spPr>
          <a:xfrm>
            <a:off x="7341754" y="2604648"/>
            <a:ext cx="3293873" cy="4616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3F137F"/>
              </a:buClr>
              <a:buSzPct val="75000"/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3F137F"/>
              </a:buClr>
              <a:buFont typeface="Arial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3F137F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3F137F"/>
              </a:buClr>
              <a:buFont typeface="Arial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3F137F"/>
              </a:buClr>
              <a:buFont typeface="Arial"/>
              <a:buChar char="»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CA" sz="2400" dirty="0"/>
              <a:t>Medication Monitoring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A0AA54D0-EAD8-C340-8CC0-62EC6D879061}"/>
              </a:ext>
            </a:extLst>
          </p:cNvPr>
          <p:cNvSpPr txBox="1">
            <a:spLocks/>
          </p:cNvSpPr>
          <p:nvPr/>
        </p:nvSpPr>
        <p:spPr>
          <a:xfrm>
            <a:off x="8343403" y="3785061"/>
            <a:ext cx="3045032" cy="4616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3F137F"/>
              </a:buClr>
              <a:buSzPct val="75000"/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3F137F"/>
              </a:buClr>
              <a:buFont typeface="Arial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3F137F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3F137F"/>
              </a:buClr>
              <a:buFont typeface="Arial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3F137F"/>
              </a:buClr>
              <a:buFont typeface="Arial"/>
              <a:buChar char="»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CA" sz="2400" dirty="0"/>
              <a:t>Limits on Medication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C9684282-F485-EE42-8930-3CEA853411A4}"/>
              </a:ext>
            </a:extLst>
          </p:cNvPr>
          <p:cNvSpPr txBox="1">
            <a:spLocks/>
          </p:cNvSpPr>
          <p:nvPr/>
        </p:nvSpPr>
        <p:spPr>
          <a:xfrm>
            <a:off x="7563506" y="5100391"/>
            <a:ext cx="3293872" cy="4616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3F137F"/>
              </a:buClr>
              <a:buSzPct val="75000"/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3F137F"/>
              </a:buClr>
              <a:buFont typeface="Arial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3F137F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3F137F"/>
              </a:buClr>
              <a:buFont typeface="Arial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3F137F"/>
              </a:buClr>
              <a:buFont typeface="Arial"/>
              <a:buChar char="»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CA" sz="2400" dirty="0"/>
              <a:t>Prescription Renewals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F0C19B-05C9-AE41-8093-3BC2758F731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16500" y="2119376"/>
            <a:ext cx="2159000" cy="3949700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C719CC9-E253-0943-B52D-FAC43FD2E462}"/>
              </a:ext>
            </a:extLst>
          </p:cNvPr>
          <p:cNvCxnSpPr>
            <a:cxnSpLocks/>
          </p:cNvCxnSpPr>
          <p:nvPr/>
        </p:nvCxnSpPr>
        <p:spPr>
          <a:xfrm>
            <a:off x="1107898" y="2478458"/>
            <a:ext cx="3980100" cy="0"/>
          </a:xfrm>
          <a:prstGeom prst="line">
            <a:avLst/>
          </a:prstGeom>
          <a:ln w="12700">
            <a:solidFill>
              <a:srgbClr val="9E6FE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9BFCA2E-4D81-B74D-875E-03E92BA677D6}"/>
              </a:ext>
            </a:extLst>
          </p:cNvPr>
          <p:cNvCxnSpPr>
            <a:cxnSpLocks/>
          </p:cNvCxnSpPr>
          <p:nvPr/>
        </p:nvCxnSpPr>
        <p:spPr>
          <a:xfrm>
            <a:off x="881151" y="3984042"/>
            <a:ext cx="3980100" cy="0"/>
          </a:xfrm>
          <a:prstGeom prst="line">
            <a:avLst/>
          </a:prstGeom>
          <a:ln w="12700">
            <a:solidFill>
              <a:srgbClr val="9E6FE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55465D9-5F73-5846-8882-B335EF4764BD}"/>
              </a:ext>
            </a:extLst>
          </p:cNvPr>
          <p:cNvCxnSpPr>
            <a:cxnSpLocks/>
          </p:cNvCxnSpPr>
          <p:nvPr/>
        </p:nvCxnSpPr>
        <p:spPr>
          <a:xfrm>
            <a:off x="1798853" y="5298758"/>
            <a:ext cx="3016607" cy="0"/>
          </a:xfrm>
          <a:prstGeom prst="line">
            <a:avLst/>
          </a:prstGeom>
          <a:ln w="12700">
            <a:solidFill>
              <a:srgbClr val="9E6FE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335E2F0-514D-1342-9026-BA54329A17D3}"/>
              </a:ext>
            </a:extLst>
          </p:cNvPr>
          <p:cNvCxnSpPr>
            <a:cxnSpLocks/>
          </p:cNvCxnSpPr>
          <p:nvPr/>
        </p:nvCxnSpPr>
        <p:spPr>
          <a:xfrm>
            <a:off x="7109681" y="3104737"/>
            <a:ext cx="3525946" cy="0"/>
          </a:xfrm>
          <a:prstGeom prst="line">
            <a:avLst/>
          </a:prstGeom>
          <a:ln w="12700">
            <a:solidFill>
              <a:srgbClr val="9E6FE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AE82E31-EA04-464A-A7C8-FF4EE3D014C5}"/>
              </a:ext>
            </a:extLst>
          </p:cNvPr>
          <p:cNvCxnSpPr>
            <a:cxnSpLocks/>
          </p:cNvCxnSpPr>
          <p:nvPr/>
        </p:nvCxnSpPr>
        <p:spPr>
          <a:xfrm>
            <a:off x="7462600" y="4285151"/>
            <a:ext cx="3859335" cy="0"/>
          </a:xfrm>
          <a:prstGeom prst="line">
            <a:avLst/>
          </a:prstGeom>
          <a:ln w="12700">
            <a:solidFill>
              <a:srgbClr val="9E6FE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28DC7AF-13F3-7B41-B69D-0C6A2771F3CF}"/>
              </a:ext>
            </a:extLst>
          </p:cNvPr>
          <p:cNvCxnSpPr>
            <a:cxnSpLocks/>
          </p:cNvCxnSpPr>
          <p:nvPr/>
        </p:nvCxnSpPr>
        <p:spPr>
          <a:xfrm>
            <a:off x="7462600" y="5597828"/>
            <a:ext cx="3328278" cy="0"/>
          </a:xfrm>
          <a:prstGeom prst="line">
            <a:avLst/>
          </a:prstGeom>
          <a:ln w="12700">
            <a:solidFill>
              <a:srgbClr val="9E6FE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6889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5541</TotalTime>
  <Words>108</Words>
  <Application>Microsoft Macintosh PowerPoint</Application>
  <PresentationFormat>Widescreen</PresentationFormat>
  <Paragraphs>34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Courier New</vt:lpstr>
      <vt:lpstr>Office Theme</vt:lpstr>
      <vt:lpstr>PowerPoint Presentation</vt:lpstr>
      <vt:lpstr>PowerPoint Presentation</vt:lpstr>
      <vt:lpstr>Impacts of COVID-19 on people with existing psychosis</vt:lpstr>
      <vt:lpstr>PowerPoint Presentation</vt:lpstr>
      <vt:lpstr>Changes to Emergency and Crisis Services</vt:lpstr>
      <vt:lpstr>Accessing Medication During COVID-19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Families Together</dc:title>
  <dc:creator>Wilma Schroeder</dc:creator>
  <cp:lastModifiedBy>Jasmine Nahfawi</cp:lastModifiedBy>
  <cp:revision>603</cp:revision>
  <cp:lastPrinted>2018-09-18T15:26:54Z</cp:lastPrinted>
  <dcterms:created xsi:type="dcterms:W3CDTF">2018-01-03T21:24:52Z</dcterms:created>
  <dcterms:modified xsi:type="dcterms:W3CDTF">2022-04-27T16:12:17Z</dcterms:modified>
</cp:coreProperties>
</file>